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Kanit Light"/>
      <p:regular r:id="rId22"/>
      <p:bold r:id="rId23"/>
      <p:italic r:id="rId24"/>
      <p:boldItalic r:id="rId25"/>
    </p:embeddedFont>
    <p:embeddedFont>
      <p:font typeface="Martel Sans"/>
      <p:regular r:id="rId26"/>
      <p:bold r:id="rId27"/>
    </p:embeddedFont>
    <p:embeddedFont>
      <p:font typeface="Kani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KanitLight-regular.fntdata"/><Relationship Id="rId21" Type="http://schemas.openxmlformats.org/officeDocument/2006/relationships/slide" Target="slides/slide16.xml"/><Relationship Id="rId24" Type="http://schemas.openxmlformats.org/officeDocument/2006/relationships/font" Target="fonts/KanitLight-italic.fntdata"/><Relationship Id="rId23" Type="http://schemas.openxmlformats.org/officeDocument/2006/relationships/font" Target="fonts/Kani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rtelSans-regular.fntdata"/><Relationship Id="rId25" Type="http://schemas.openxmlformats.org/officeDocument/2006/relationships/font" Target="fonts/KanitLight-boldItalic.fntdata"/><Relationship Id="rId28" Type="http://schemas.openxmlformats.org/officeDocument/2006/relationships/font" Target="fonts/Kanit-regular.fntdata"/><Relationship Id="rId27" Type="http://schemas.openxmlformats.org/officeDocument/2006/relationships/font" Target="fonts/Marte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ani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Kanit-boldItalic.fntdata"/><Relationship Id="rId30" Type="http://schemas.openxmlformats.org/officeDocument/2006/relationships/font" Target="fonts/Kani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2ac657d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2ac657d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2ac657da0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2ac657da0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2ac657da0_6_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352ac657da0_6_8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52ac657da0_6_8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2ac657da0_2_111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352ac657da0_2_111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52ac657da0_2_111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2ac657da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2ac657da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2ac657da0_0_4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352ac657da0_0_46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52ac657da0_0_46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2ac657da0_2_162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352ac657da0_2_162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52ac657da0_2_162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2ac657da0_2_17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352ac657da0_2_17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52ac657da0_2_17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2ac657da0_2_32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352ac657da0_2_32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52ac657da0_2_32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ac657d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2ac657d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2ac657da0_2_41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g352ac657da0_2_41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52ac657da0_2_41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2ac657da0_2_61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g352ac657da0_2_61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52ac657da0_2_61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2ac657da0_2_8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352ac657da0_2_83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52ac657da0_2_83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2ac657da0_2_10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352ac657da0_2_103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52ac657da0_2_103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2ac657da0_6_16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352ac657da0_6_16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52ac657da0_6_16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2ac657da0_6_0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352ac657da0_6_0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52ac657da0_6_0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/>
        </p:nvSpPr>
        <p:spPr>
          <a:xfrm>
            <a:off x="1258350" y="1465925"/>
            <a:ext cx="66273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Niner Mine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24"/>
          <p:cNvSpPr txBox="1"/>
          <p:nvPr/>
        </p:nvSpPr>
        <p:spPr>
          <a:xfrm>
            <a:off x="292050" y="2865950"/>
            <a:ext cx="85599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Jesus Geronimo-Guevara, Shiven Bhardwaj, Birava Savalia, Celine Qin, Jnana Krishnamsetty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5/02/2025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2110119" y="2506262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1662604" y="458325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b="1" lang="en" sz="19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Vendor</a:t>
            </a:r>
            <a:endParaRPr b="1" sz="1900">
              <a:solidFill>
                <a:srgbClr val="272D45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1863604" y="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Results / Demonstration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3" title="Screenshot 2025-04-30 at 11.12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669" y="3520541"/>
            <a:ext cx="1619108" cy="7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 title="Screenshot 2025-04-30 at 11.12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00" y="3022475"/>
            <a:ext cx="3791201" cy="191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 title="Screenshot 2025-04-30 at 11.12.5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250" y="1028112"/>
            <a:ext cx="3404134" cy="19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 title="Screenshot 2025-04-30 at 11.13.0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075" y="3072950"/>
            <a:ext cx="3931249" cy="19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 title="Screenshot 2025-04-30 at 11.12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1" y="783450"/>
            <a:ext cx="3720750" cy="210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3833850" y="1137350"/>
            <a:ext cx="48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&lt;- Add Products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3774050" y="2053050"/>
            <a:ext cx="48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Update/Delete</a:t>
            </a:r>
            <a:r>
              <a:rPr lang="en" sz="1500">
                <a:solidFill>
                  <a:schemeClr val="dk2"/>
                </a:solidFill>
              </a:rPr>
              <a:t> Products -&gt;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069200" y="3705425"/>
            <a:ext cx="48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&lt;- Vendor’s</a:t>
            </a:r>
            <a:r>
              <a:rPr lang="en" sz="1500">
                <a:solidFill>
                  <a:schemeClr val="dk2"/>
                </a:solidFill>
              </a:rPr>
              <a:t> Products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069200" y="4180350"/>
            <a:ext cx="48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Vendor’s Products in Shop -&gt;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2186319" y="2692762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1787404" y="3410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Results / Demonstration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1738879" y="47720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b="1" lang="en" sz="19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Admin</a:t>
            </a:r>
            <a:endParaRPr b="1" sz="1900">
              <a:solidFill>
                <a:srgbClr val="272D45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4" title="Screenshot 2025-04-30 at 11.10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0" y="1595650"/>
            <a:ext cx="4280530" cy="25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 title="Screenshot 2025-04-30 at 11.11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294" y="1595650"/>
            <a:ext cx="4276854" cy="25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-118825" y="1118650"/>
            <a:ext cx="503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Approve/Reject Vendor Applications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268175" y="1118650"/>
            <a:ext cx="503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Approved Vendor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812663" y="42607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Admin Portal</a:t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5421063" y="41419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Vendor</a:t>
            </a: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 Portal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>
            <a:off x="419844" y="357708"/>
            <a:ext cx="2998887" cy="37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300"/>
              <a:buFont typeface="Kanit Light"/>
              <a:buNone/>
            </a:pPr>
            <a:r>
              <a:rPr lang="en" sz="23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Key Features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419844" y="912465"/>
            <a:ext cx="4875312" cy="892597"/>
          </a:xfrm>
          <a:prstGeom prst="roundRect">
            <a:avLst>
              <a:gd fmla="val 5644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544562" y="1037183"/>
            <a:ext cx="1499443" cy="187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00"/>
              <a:buFont typeface="Kanit Light"/>
              <a:buNone/>
            </a:pPr>
            <a:r>
              <a:rPr lang="en" sz="12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Vendor Onboarding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544562" y="1296516"/>
            <a:ext cx="4625876" cy="383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900"/>
              <a:buFont typeface="Martel Sans"/>
              <a:buNone/>
            </a:pPr>
            <a:r>
              <a:rPr lang="en" sz="9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Student creators can register and list products with detailed specifications and images.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419844" y="1925018"/>
            <a:ext cx="4875312" cy="700683"/>
          </a:xfrm>
          <a:prstGeom prst="roundRect">
            <a:avLst>
              <a:gd fmla="val 719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544562" y="2049736"/>
            <a:ext cx="1499443" cy="187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00"/>
              <a:buFont typeface="Kanit Light"/>
              <a:buNone/>
            </a:pPr>
            <a:r>
              <a:rPr lang="en" sz="12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Product Discovery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544562" y="2309068"/>
            <a:ext cx="4625876" cy="191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900"/>
              <a:buFont typeface="Martel Sans"/>
              <a:buNone/>
            </a:pPr>
            <a:r>
              <a:rPr lang="en" sz="9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Intuitive browsing experience with categories, search, and filtering options.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419844" y="2745656"/>
            <a:ext cx="4875312" cy="700683"/>
          </a:xfrm>
          <a:prstGeom prst="roundRect">
            <a:avLst>
              <a:gd fmla="val 719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544562" y="2870374"/>
            <a:ext cx="1499443" cy="187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00"/>
              <a:buFont typeface="Kanit Light"/>
              <a:buNone/>
            </a:pPr>
            <a:r>
              <a:rPr lang="en" sz="12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Shopping Experience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544562" y="3129707"/>
            <a:ext cx="4625876" cy="191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900"/>
              <a:buFont typeface="Martel Sans"/>
              <a:buNone/>
            </a:pPr>
            <a:r>
              <a:rPr lang="en" sz="9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Add to cart, checkout flow, and secure payment processing via Stripe.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419844" y="3566294"/>
            <a:ext cx="4875312" cy="700683"/>
          </a:xfrm>
          <a:prstGeom prst="roundRect">
            <a:avLst>
              <a:gd fmla="val 719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544562" y="3691012"/>
            <a:ext cx="1499443" cy="187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200"/>
              <a:buFont typeface="Kanit Light"/>
              <a:buNone/>
            </a:pPr>
            <a:r>
              <a:rPr lang="en" sz="12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Order Management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544562" y="3950345"/>
            <a:ext cx="4625876" cy="191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900"/>
              <a:buFont typeface="Martel Sans"/>
              <a:buNone/>
            </a:pPr>
            <a:r>
              <a:rPr lang="en" sz="9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Tracking, notifications, and status updates for both buyers and sellers.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419844" y="4401889"/>
            <a:ext cx="4875312" cy="383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900"/>
              <a:buFont typeface="Martel Sans"/>
              <a:buNone/>
            </a:pPr>
            <a:r>
              <a:rPr lang="en" sz="9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These features were all completed in Sprint 3. They form the core functionality of our marketplace.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5811625" y="0"/>
            <a:ext cx="13239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chemeClr val="dk1"/>
                </a:solidFill>
                <a:latin typeface="Martel Sans"/>
                <a:ea typeface="Martel Sans"/>
                <a:cs typeface="Martel Sans"/>
                <a:sym typeface="Martel Sans"/>
              </a:rPr>
              <a:t>*AI Generate Image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466225" y="195525"/>
            <a:ext cx="767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300"/>
              <a:buFont typeface="Kanit Light"/>
              <a:buNone/>
            </a:pPr>
            <a:r>
              <a:rPr lang="en" sz="23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Analysis </a:t>
            </a:r>
            <a:endParaRPr sz="23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466225" y="1022675"/>
            <a:ext cx="19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</a:t>
            </a:r>
            <a:r>
              <a:rPr lang="en" sz="1800">
                <a:solidFill>
                  <a:schemeClr val="dk2"/>
                </a:solidFill>
              </a:rPr>
              <a:t>worked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466225" y="1484375"/>
            <a:ext cx="791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Structured product categories made selection simple.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Personal description field allowed creative expression.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Key features like "Become a Vendor," "Add to Wishlist," and "Add New Product" are fully functional.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66225" y="2810013"/>
            <a:ext cx="21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didn’t work?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466225" y="3342625"/>
            <a:ext cx="7459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Some fields (e.g., Phone Number) could have clearer formatting instructions.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Pressing log out in the Admin Portal does not work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Wishlist and Cart details are cached to session storage rather than under the User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Vendor public profiles (from home page) show all products rather than their </a:t>
            </a:r>
            <a:r>
              <a:rPr lang="en" sz="1500">
                <a:solidFill>
                  <a:schemeClr val="dk2"/>
                </a:solidFill>
              </a:rPr>
              <a:t>specific</a:t>
            </a:r>
            <a:r>
              <a:rPr lang="en" sz="1500">
                <a:solidFill>
                  <a:schemeClr val="dk2"/>
                </a:solidFill>
              </a:rPr>
              <a:t> products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For the forget Password </a:t>
            </a:r>
            <a:r>
              <a:rPr lang="en" sz="1500">
                <a:solidFill>
                  <a:schemeClr val="dk2"/>
                </a:solidFill>
              </a:rPr>
              <a:t>utility</a:t>
            </a:r>
            <a:r>
              <a:rPr lang="en" sz="1500">
                <a:solidFill>
                  <a:schemeClr val="dk2"/>
                </a:solidFill>
              </a:rPr>
              <a:t> SMTP was the only framework implemented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63152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/>
          <p:nvPr/>
        </p:nvSpPr>
        <p:spPr>
          <a:xfrm>
            <a:off x="456828" y="2267740"/>
            <a:ext cx="3475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600"/>
              <a:buFont typeface="Kanit Light"/>
              <a:buNone/>
            </a:pPr>
            <a:r>
              <a:rPr lang="en" sz="26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Next Steps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456828" y="2985641"/>
            <a:ext cx="2613000" cy="130500"/>
          </a:xfrm>
          <a:prstGeom prst="roundRect">
            <a:avLst>
              <a:gd fmla="val 42002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456828" y="3311947"/>
            <a:ext cx="16314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Feature Expansion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456828" y="3594199"/>
            <a:ext cx="2613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Add ratings, reviews, and recommendation engine to enhance user experience.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3265513" y="2789858"/>
            <a:ext cx="2613000" cy="130500"/>
          </a:xfrm>
          <a:prstGeom prst="roundRect">
            <a:avLst>
              <a:gd fmla="val 42002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3265513" y="3116163"/>
            <a:ext cx="16314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Mobile Optimization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3265513" y="3398416"/>
            <a:ext cx="261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Develop responsive design for mobile users and potential native app.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7"/>
          <p:cNvSpPr/>
          <p:nvPr/>
        </p:nvSpPr>
        <p:spPr>
          <a:xfrm>
            <a:off x="6074197" y="2594074"/>
            <a:ext cx="2613000" cy="130500"/>
          </a:xfrm>
          <a:prstGeom prst="roundRect">
            <a:avLst>
              <a:gd fmla="val 42002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6074197" y="2920380"/>
            <a:ext cx="16314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Campus Integration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6074197" y="3202632"/>
            <a:ext cx="2613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Partner with university departments for official endorsement and promotion.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456828" y="4367436"/>
            <a:ext cx="8230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Niner Mine successfully delivers a complete marketplace for student creators. Our platform empowers students to showcase talents and build entrepreneurial skills.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0" y="1463969"/>
            <a:ext cx="26130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chemeClr val="lt1"/>
                </a:solidFill>
                <a:latin typeface="Martel Sans"/>
                <a:ea typeface="Martel Sans"/>
                <a:cs typeface="Martel Sans"/>
                <a:sym typeface="Martel Sans"/>
              </a:rPr>
              <a:t>*AI Generate Image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/>
        </p:nvSpPr>
        <p:spPr>
          <a:xfrm>
            <a:off x="456825" y="483324"/>
            <a:ext cx="347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600"/>
              <a:buFont typeface="Kanit Light"/>
              <a:buNone/>
            </a:pPr>
            <a:r>
              <a:rPr lang="en" sz="26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Conclusion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456825" y="1442057"/>
            <a:ext cx="2613000" cy="207300"/>
          </a:xfrm>
          <a:prstGeom prst="roundRect">
            <a:avLst>
              <a:gd fmla="val 42002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456900" y="1856720"/>
            <a:ext cx="1631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What worked well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456900" y="2305009"/>
            <a:ext cx="26130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vendor signup process was easy to use.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features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worked smoothly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Shopping: Adding to Wishlist, Adding to Cart.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Vendors: Adding/Updating/Deleting  products as a vendor and it reflecting to the public shop.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●"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Become a Vendor application, and Admin Portal to approve vendor applications.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setup between frontend and backend worked smoothly without any difficulties.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265540" y="1442063"/>
            <a:ext cx="2613000" cy="207300"/>
          </a:xfrm>
          <a:prstGeom prst="roundRect">
            <a:avLst>
              <a:gd fmla="val 42002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3265540" y="1843701"/>
            <a:ext cx="1631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What we had to adapt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3265540" y="2291991"/>
            <a:ext cx="2613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Streamlined UI components to better facilitate the backend.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Refactored parts of backend logic to better support vendor approval and product management.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Adjusted hosting and deployment process using AWS EC2 and FileZilla to handle early technical issues.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6074181" y="1442070"/>
            <a:ext cx="2613000" cy="207300"/>
          </a:xfrm>
          <a:prstGeom prst="roundRect">
            <a:avLst>
              <a:gd fmla="val 42002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6074206" y="1843689"/>
            <a:ext cx="1631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Key Takeaways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6074206" y="2291978"/>
            <a:ext cx="26130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Clean architecture and early planning save time later in development.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Student communities are eager for platforms like this that combine creativity, commerce, and connection.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Communication is key to ensure that everyone is up to date with the current codebase.</a:t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t/>
            </a:r>
            <a:endParaRPr sz="1000">
              <a:solidFill>
                <a:srgbClr val="2C3249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/>
          <p:nvPr/>
        </p:nvSpPr>
        <p:spPr>
          <a:xfrm>
            <a:off x="496119" y="2173039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Q&amp;A Time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496119" y="2757785"/>
            <a:ext cx="390294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12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Thank you for your time!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0" name="Google Shape;3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701" y="620241"/>
            <a:ext cx="3902943" cy="390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/>
          <p:nvPr/>
        </p:nvSpPr>
        <p:spPr>
          <a:xfrm>
            <a:off x="3841484" y="253601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b="0" i="0" lang="en" sz="28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Niner Mine: Student-Powered Marketplace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5"/>
          <p:cNvSpPr/>
          <p:nvPr/>
        </p:nvSpPr>
        <p:spPr>
          <a:xfrm>
            <a:off x="3785728" y="1590451"/>
            <a:ext cx="472276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b="0" i="0" lang="en" sz="11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Welcome to our final presentation on Niner Mine, a student-powered marketplace built at UNC Charlotte where creativity meets community.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5"/>
          <p:cNvSpPr/>
          <p:nvPr/>
        </p:nvSpPr>
        <p:spPr>
          <a:xfrm>
            <a:off x="3785727" y="2418979"/>
            <a:ext cx="4722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b="0" i="0" lang="en" sz="11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Our platform enables students to showcase and sell their creations while connecting buyers with unique campus-made products.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5"/>
          <p:cNvSpPr/>
          <p:nvPr/>
        </p:nvSpPr>
        <p:spPr>
          <a:xfrm>
            <a:off x="0" y="4975794"/>
            <a:ext cx="26130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000"/>
              <a:buFont typeface="Martel Sans"/>
              <a:buNone/>
            </a:pPr>
            <a:r>
              <a:rPr lang="en" sz="1000">
                <a:solidFill>
                  <a:schemeClr val="lt1"/>
                </a:solidFill>
                <a:latin typeface="Martel Sans"/>
                <a:ea typeface="Martel Sans"/>
                <a:cs typeface="Martel Sans"/>
                <a:sym typeface="Martel Sans"/>
              </a:rPr>
              <a:t>*AI Generate Image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490250" y="450150"/>
            <a:ext cx="408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Agenda</a:t>
            </a:r>
            <a:endParaRPr/>
          </a:p>
        </p:txBody>
      </p:sp>
      <p:sp>
        <p:nvSpPr>
          <p:cNvPr id="102" name="Google Shape;102;p26"/>
          <p:cNvSpPr txBox="1"/>
          <p:nvPr>
            <p:ph type="title"/>
          </p:nvPr>
        </p:nvSpPr>
        <p:spPr>
          <a:xfrm>
            <a:off x="4572000" y="230400"/>
            <a:ext cx="3975300" cy="4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Introduction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Title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Agenda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Problems &amp; Objectives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Methodologies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Tech Stack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Architecture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Demonstrations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Site Screenshots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Live Demo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Code Organization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Key Features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Analysis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Conclusions &amp; Takeaways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Next Steps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1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○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Conclusion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-317500" lvl="0" marL="4572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1400"/>
              <a:buFont typeface="Kanit Light"/>
              <a:buChar char="●"/>
            </a:pPr>
            <a:r>
              <a:rPr lang="en" sz="14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Q&amp;A</a:t>
            </a:r>
            <a:endParaRPr sz="14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/>
          <p:nvPr/>
        </p:nvSpPr>
        <p:spPr>
          <a:xfrm>
            <a:off x="496119" y="641226"/>
            <a:ext cx="4685705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Problem &amp; Objectives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1467" y="1367731"/>
            <a:ext cx="1345034" cy="81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4307" y="1752749"/>
            <a:ext cx="199355" cy="24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/>
          <p:nvPr/>
        </p:nvSpPr>
        <p:spPr>
          <a:xfrm>
            <a:off x="3348261" y="15094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Vision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7"/>
          <p:cNvSpPr/>
          <p:nvPr/>
        </p:nvSpPr>
        <p:spPr>
          <a:xfrm>
            <a:off x="3348261" y="1816001"/>
            <a:ext cx="3623072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Creating economic opportunities for student creators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7"/>
          <p:cNvSpPr/>
          <p:nvPr/>
        </p:nvSpPr>
        <p:spPr>
          <a:xfrm>
            <a:off x="3241923" y="2192759"/>
            <a:ext cx="5370538" cy="9525"/>
          </a:xfrm>
          <a:prstGeom prst="roundRect">
            <a:avLst>
              <a:gd fmla="val 625116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4" name="Google Shape;11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8988" y="2219995"/>
            <a:ext cx="2690068" cy="81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4307" y="2503810"/>
            <a:ext cx="199355" cy="24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/>
          <p:nvPr/>
        </p:nvSpPr>
        <p:spPr>
          <a:xfrm>
            <a:off x="4020815" y="2361754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Community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7"/>
          <p:cNvSpPr/>
          <p:nvPr/>
        </p:nvSpPr>
        <p:spPr>
          <a:xfrm>
            <a:off x="4020815" y="2668265"/>
            <a:ext cx="2757636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Connecting campus creators with buyers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7"/>
          <p:cNvSpPr/>
          <p:nvPr/>
        </p:nvSpPr>
        <p:spPr>
          <a:xfrm>
            <a:off x="3914478" y="3045024"/>
            <a:ext cx="4697983" cy="9525"/>
          </a:xfrm>
          <a:prstGeom prst="roundRect">
            <a:avLst>
              <a:gd fmla="val 625116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9" name="Google Shape;11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434" y="3072259"/>
            <a:ext cx="4035102" cy="816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4233" y="3356074"/>
            <a:ext cx="199355" cy="24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>
          <a:xfrm>
            <a:off x="4693295" y="321401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Platform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4693295" y="3520529"/>
            <a:ext cx="317279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Full-featured marketplace for student products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496119" y="4048571"/>
            <a:ext cx="8151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Niner Mine addresses the need for student creators to monetize their talent. </a:t>
            </a: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Accessing affordable and relevant products without relying on external marketplaces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496119" y="588764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Technology Stack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1160785" y="1651993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Frontend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496119" y="1958504"/>
            <a:ext cx="2436689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Vite + React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5408" y="1315269"/>
            <a:ext cx="2853109" cy="2853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1707" y="1792188"/>
            <a:ext cx="212080" cy="2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6211119" y="1651993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Backend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6211119" y="1958504"/>
            <a:ext cx="2436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Python (Flask)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5408" y="1315269"/>
            <a:ext cx="2853109" cy="2853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2877" y="2035001"/>
            <a:ext cx="212080" cy="2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/>
          <p:nvPr/>
        </p:nvSpPr>
        <p:spPr>
          <a:xfrm>
            <a:off x="6211119" y="318484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Database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6211119" y="3491359"/>
            <a:ext cx="2436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PostgreSQL via Supabase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0" name="Google Shape;14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5408" y="1315269"/>
            <a:ext cx="2853109" cy="2853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0064" y="3426173"/>
            <a:ext cx="212080" cy="2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/>
          <p:nvPr/>
        </p:nvSpPr>
        <p:spPr>
          <a:xfrm>
            <a:off x="1160785" y="307144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00"/>
              <a:buFont typeface="Kanit Light"/>
              <a:buNone/>
            </a:pPr>
            <a:r>
              <a:rPr lang="en" sz="14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Hosting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496119" y="3377952"/>
            <a:ext cx="2436689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AWS EC2 with FileZilla for deployment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4" name="Google Shape;14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5408" y="1315269"/>
            <a:ext cx="2853109" cy="2853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48894" y="3183359"/>
            <a:ext cx="212080" cy="265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/>
          <p:nvPr/>
        </p:nvSpPr>
        <p:spPr>
          <a:xfrm>
            <a:off x="496119" y="4327848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Our solution leverages modern technologies. This stack ensures scalability and maintainability for long-term growth.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/>
          <p:nvPr/>
        </p:nvSpPr>
        <p:spPr>
          <a:xfrm>
            <a:off x="483617" y="2108151"/>
            <a:ext cx="3454598" cy="431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700"/>
              <a:buFont typeface="Kanit Light"/>
              <a:buNone/>
            </a:pPr>
            <a:r>
              <a:rPr lang="en" sz="27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System Architecture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4" name="Google Shape;1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617" y="2747144"/>
            <a:ext cx="2044154" cy="55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/>
          <p:nvPr/>
        </p:nvSpPr>
        <p:spPr>
          <a:xfrm>
            <a:off x="621729" y="3507061"/>
            <a:ext cx="1727299" cy="21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Client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621729" y="3805833"/>
            <a:ext cx="1767929" cy="442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Browser access by students and buyers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7" name="Google Shape;15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7771" y="2747144"/>
            <a:ext cx="2044229" cy="55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2665884" y="3507061"/>
            <a:ext cx="1727299" cy="21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Frontend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2665884" y="3805833"/>
            <a:ext cx="1768004" cy="442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React UI hosted on AWS EC2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0" name="Google Shape;16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747144"/>
            <a:ext cx="2044154" cy="55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4710113" y="3507061"/>
            <a:ext cx="1727299" cy="21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Backend API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4710113" y="3805833"/>
            <a:ext cx="1767929" cy="442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Flask middleware handling business logic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3" name="Google Shape;16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6154" y="2747144"/>
            <a:ext cx="2044229" cy="55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/>
        </p:nvSpPr>
        <p:spPr>
          <a:xfrm>
            <a:off x="6754267" y="3507061"/>
            <a:ext cx="1727299" cy="21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Kanit Light"/>
              <a:buNone/>
            </a:pPr>
            <a:r>
              <a:rPr lang="en" sz="1300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Data Layer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6754267" y="3805833"/>
            <a:ext cx="1768004" cy="442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PostgreSQL with Stripe payment integration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483617" y="4541564"/>
            <a:ext cx="8176766" cy="221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100"/>
              <a:buFont typeface="Martel Sans"/>
              <a:buNone/>
            </a:pPr>
            <a:r>
              <a:rPr lang="en" sz="1100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Our architecture follows industry best practices. The separation of concerns enhances maintainability and scalability.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68" y="-13934"/>
            <a:ext cx="9144000" cy="18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2186319" y="2692762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1787404" y="3410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Results / Demonstration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1738879" y="47720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b="1" lang="en" sz="19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Customer</a:t>
            </a:r>
            <a:endParaRPr b="1" sz="1900">
              <a:solidFill>
                <a:srgbClr val="272D45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0" title="Screenshot 2025-04-30 at 11.01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25" y="1102822"/>
            <a:ext cx="4295127" cy="24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95487"/>
            <a:ext cx="4295127" cy="24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3650" y="3412526"/>
            <a:ext cx="4117330" cy="173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135425" y="704450"/>
            <a:ext cx="48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Search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3978325" y="641125"/>
            <a:ext cx="48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-2235000" y="4175925"/>
            <a:ext cx="48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Wishlist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2186319" y="2658662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1787404" y="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Results / Demonstration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1738879" y="44310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b="1" lang="en" sz="19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Customer</a:t>
            </a:r>
            <a:endParaRPr b="1" sz="1900">
              <a:solidFill>
                <a:srgbClr val="272D45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100"/>
            <a:ext cx="4572001" cy="260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 title="Screenshot 2025-04-30 at 11.06.3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000" y="1278900"/>
            <a:ext cx="4374323" cy="24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1738875" y="3810950"/>
            <a:ext cx="48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Cart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6365750" y="3810950"/>
            <a:ext cx="23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Checkout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2110119" y="2506262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4225879" y="104735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Vendor Portal</a:t>
            </a:r>
            <a:endParaRPr sz="1900">
              <a:solidFill>
                <a:srgbClr val="272D45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1895579" y="0"/>
            <a:ext cx="5617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800"/>
              <a:buFont typeface="Kanit Light"/>
              <a:buNone/>
            </a:pPr>
            <a:r>
              <a:rPr lang="en" sz="28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Results / Demonstration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2" title="Screenshot 2025-04-30 at 11.09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84" y="656012"/>
            <a:ext cx="4048573" cy="244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 title="Screenshot 2025-04-30 at 11.10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322" y="2732641"/>
            <a:ext cx="1822085" cy="10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 title="Screenshot 2025-04-30 at 11.11.1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225" y="1490450"/>
            <a:ext cx="4405048" cy="26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 title="Screenshot 2025-04-30 at 11.09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04" y="2668843"/>
            <a:ext cx="1627776" cy="10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 title="Screenshot 2025-04-30 at 11.10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00" y="2571750"/>
            <a:ext cx="4116951" cy="25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118719" y="237650"/>
            <a:ext cx="448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Become a Vendor Application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946750" y="4371125"/>
            <a:ext cx="300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Vendor Application </a:t>
            </a:r>
            <a:r>
              <a:rPr lang="en" sz="1900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Submitted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614400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72D45"/>
                </a:solidFill>
                <a:latin typeface="Kanit"/>
                <a:ea typeface="Kanit"/>
                <a:cs typeface="Kanit"/>
                <a:sym typeface="Kanit"/>
              </a:rPr>
              <a:t>Vendor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